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2"/>
    <p:sldId id="27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2" r:id="rId15"/>
    <p:sldId id="281" r:id="rId16"/>
    <p:sldId id="283" r:id="rId17"/>
    <p:sldId id="284" r:id="rId18"/>
    <p:sldId id="285" r:id="rId19"/>
    <p:sldId id="271" r:id="rId20"/>
    <p:sldId id="272" r:id="rId21"/>
    <p:sldId id="273" r:id="rId22"/>
    <p:sldId id="276" r:id="rId23"/>
    <p:sldId id="278" r:id="rId24"/>
    <p:sldId id="280" r:id="rId25"/>
    <p:sldId id="286" r:id="rId2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85" autoAdjust="0"/>
    <p:restoredTop sz="94660"/>
  </p:normalViewPr>
  <p:slideViewPr>
    <p:cSldViewPr snapToGrid="0">
      <p:cViewPr varScale="1">
        <p:scale>
          <a:sx n="31" d="100"/>
          <a:sy n="31" d="100"/>
        </p:scale>
        <p:origin x="10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-53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3" name="Shape 16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JIM</a:t>
            </a:r>
          </a:p>
          <a:p>
            <a:r>
              <a:t>0:00 Title Slide </a:t>
            </a:r>
          </a:p>
          <a:p>
            <a:r>
              <a:t>(You don’t need to use this. These slides serve, at least for now as the trainers guide. Some, like this one, might just be placeholders.)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7" name="Shape 28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1:20 You may not have time for this.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5" name="Shape 29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1:25 JIM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Fill in at least 2 things for each column (WIG idea)</a:t>
            </a:r>
          </a:p>
        </p:txBody>
      </p:sp>
    </p:spTree>
    <p:extLst>
      <p:ext uri="{BB962C8B-B14F-4D97-AF65-F5344CB8AC3E}">
        <p14:creationId xmlns:p14="http://schemas.microsoft.com/office/powerpoint/2010/main" val="13978942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7" name="Shape 28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1:20 You may not have time for this.</a:t>
            </a:r>
          </a:p>
        </p:txBody>
      </p:sp>
    </p:spTree>
    <p:extLst>
      <p:ext uri="{BB962C8B-B14F-4D97-AF65-F5344CB8AC3E}">
        <p14:creationId xmlns:p14="http://schemas.microsoft.com/office/powerpoint/2010/main" val="2706210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Starts in God’s heart. See the world as Jesus sees it and having his compassion.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4" name="Shape 19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JIM</a:t>
            </a:r>
          </a:p>
          <a:p>
            <a:r>
              <a:t>One of the essentials is prayer, centering our lives on God as Jesus centered his life with his Father.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5" name="Shape 24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00:35 (11:05/9:05) DAVID</a:t>
            </a:r>
          </a:p>
          <a:p>
            <a:r>
              <a:t>All flows from the heart of God…What he wants for his creation.</a:t>
            </a:r>
          </a:p>
          <a:p>
            <a:r>
              <a:t>Can look at it as cycle - Don’t get caught in the cycle (Don’t have to flow in order)</a:t>
            </a:r>
          </a:p>
          <a:p>
            <a:r>
              <a:t>Hear, movements always start with prayer, (Not a human task)</a:t>
            </a:r>
          </a:p>
          <a:p>
            <a:r>
              <a:t>Engagement - </a:t>
            </a:r>
          </a:p>
          <a:p>
            <a:r>
              <a:t>POP - Spiritually Interest - discover and reach out to their network</a:t>
            </a:r>
          </a:p>
          <a:p>
            <a:r>
              <a:t>Disciple - Get into Bible - discover God themselves, don’t create dependencies</a:t>
            </a:r>
          </a:p>
          <a:p>
            <a:r>
              <a:t>Assemble - As groups multiply, they function as churches (serving, habits of love, </a:t>
            </a:r>
          </a:p>
          <a:p>
            <a:r>
              <a:t>Mission - continue the mission of God by multiplying out into the world</a:t>
            </a:r>
            <a:br/>
            <a:r>
              <a:t>Questions????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0" name="Shape 25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0:07 (5:07) JIM</a:t>
            </a:r>
          </a:p>
          <a:p>
            <a:r>
              <a:t>Jim: Cut and paste instruction in text box.</a:t>
            </a:r>
          </a:p>
        </p:txBody>
      </p:sp>
    </p:spTree>
    <p:extLst>
      <p:ext uri="{BB962C8B-B14F-4D97-AF65-F5344CB8AC3E}">
        <p14:creationId xmlns:p14="http://schemas.microsoft.com/office/powerpoint/2010/main" val="278249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4" name="Shape 25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0:25 Jim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4" name="Shape 2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A group of people/believers devoted to the Word of God, praying, fellowship, etc. (as in Acts 2) - Aung</a:t>
            </a: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9" name="Shape 26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0:40 David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623094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200" i="1"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>
                <a:latin typeface="Museo Slab 500"/>
                <a:ea typeface="Museo Slab 500"/>
                <a:cs typeface="Museo Slab 500"/>
                <a:sym typeface="Museo Slab 500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21"/>
          </p:nvPr>
        </p:nvSpPr>
        <p:spPr>
          <a:xfrm>
            <a:off x="0" y="-1291579"/>
            <a:ext cx="29260800" cy="19507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12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  <a:defRPr>
                <a:solidFill>
                  <a:srgbClr val="000000"/>
                </a:solidFill>
              </a:defRPr>
            </a:lvl1pPr>
            <a:lvl2pPr>
              <a:buClrTx/>
              <a:defRPr>
                <a:solidFill>
                  <a:srgbClr val="000000"/>
                </a:solidFill>
              </a:defRPr>
            </a:lvl2pPr>
            <a:lvl3pPr>
              <a:buClrTx/>
              <a:defRPr>
                <a:solidFill>
                  <a:srgbClr val="000000"/>
                </a:solidFill>
              </a:defRPr>
            </a:lvl3pPr>
            <a:lvl4pPr>
              <a:buClrTx/>
              <a:defRPr>
                <a:solidFill>
                  <a:srgbClr val="000000"/>
                </a:solidFill>
              </a:defRPr>
            </a:lvl4pPr>
            <a:lvl5pPr>
              <a:buClrTx/>
              <a:defRPr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4030265" y="619125"/>
            <a:ext cx="16323470" cy="1428750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l" defTabSz="2438339">
              <a:lnSpc>
                <a:spcPct val="80000"/>
              </a:lnSpc>
              <a:defRPr sz="8400" b="1" spc="-168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Slide Title</a:t>
            </a:r>
          </a:p>
        </p:txBody>
      </p:sp>
      <p:sp>
        <p:nvSpPr>
          <p:cNvPr id="135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4030265" y="1987000"/>
            <a:ext cx="16323471" cy="944721"/>
          </a:xfrm>
          <a:prstGeom prst="rect">
            <a:avLst/>
          </a:prstGeom>
        </p:spPr>
        <p:txBody>
          <a:bodyPr lIns="71437" tIns="71437" rIns="71437" bIns="71437" anchor="t"/>
          <a:lstStyle>
            <a:lvl1pPr marL="0" indent="0">
              <a:spcBef>
                <a:spcPts val="0"/>
              </a:spcBef>
              <a:buClrTx/>
              <a:buSzTx/>
              <a:buNone/>
              <a:defRPr sz="5200" b="1"/>
            </a:lvl1pPr>
          </a:lstStyle>
          <a:p>
            <a:r>
              <a:t>Slide Subtitle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30265" y="4158129"/>
            <a:ext cx="16323470" cy="8572501"/>
          </a:xfrm>
          <a:prstGeom prst="rect">
            <a:avLst/>
          </a:prstGeom>
        </p:spPr>
        <p:txBody>
          <a:bodyPr lIns="71437" tIns="71437" rIns="71437" bIns="71437" anchor="t"/>
          <a:lstStyle>
            <a:lvl1pPr marL="533400" indent="-533400" defTabSz="2438339">
              <a:lnSpc>
                <a:spcPct val="90000"/>
              </a:lnSpc>
              <a:spcBef>
                <a:spcPts val="4500"/>
              </a:spcBef>
              <a:buClrTx/>
              <a:buSzPct val="123000"/>
              <a:defRPr sz="4200"/>
            </a:lvl1pPr>
            <a:lvl2pPr marL="914400" indent="-533400" defTabSz="2438339">
              <a:lnSpc>
                <a:spcPct val="90000"/>
              </a:lnSpc>
              <a:spcBef>
                <a:spcPts val="4500"/>
              </a:spcBef>
              <a:buClrTx/>
              <a:buSzPct val="123000"/>
              <a:defRPr sz="4200"/>
            </a:lvl2pPr>
            <a:lvl3pPr marL="1295400" indent="-533400" defTabSz="2438339">
              <a:lnSpc>
                <a:spcPct val="90000"/>
              </a:lnSpc>
              <a:spcBef>
                <a:spcPts val="4500"/>
              </a:spcBef>
              <a:buClrTx/>
              <a:buSzPct val="123000"/>
              <a:defRPr sz="4200"/>
            </a:lvl3pPr>
            <a:lvl4pPr marL="1676400" indent="-533400" defTabSz="2438339">
              <a:lnSpc>
                <a:spcPct val="90000"/>
              </a:lnSpc>
              <a:spcBef>
                <a:spcPts val="4500"/>
              </a:spcBef>
              <a:buClrTx/>
              <a:buSzPct val="123000"/>
              <a:defRPr sz="4200"/>
            </a:lvl4pPr>
            <a:lvl5pPr marL="2057400" indent="-533400" defTabSz="2438339">
              <a:lnSpc>
                <a:spcPct val="90000"/>
              </a:lnSpc>
              <a:spcBef>
                <a:spcPts val="4500"/>
              </a:spcBef>
              <a:buClrTx/>
              <a:buSzPct val="123000"/>
              <a:defRPr sz="4200"/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2348" y="12954297"/>
            <a:ext cx="409779" cy="415875"/>
          </a:xfrm>
          <a:prstGeom prst="rect">
            <a:avLst/>
          </a:prstGeom>
        </p:spPr>
        <p:txBody>
          <a:bodyPr lIns="71437" tIns="71437" rIns="71437" bIns="71437" anchor="b"/>
          <a:lstStyle>
            <a:lvl1pPr defTabSz="821531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4030265" y="625078"/>
            <a:ext cx="16323470" cy="1428751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l" defTabSz="2438339">
              <a:lnSpc>
                <a:spcPct val="80000"/>
              </a:lnSpc>
              <a:defRPr sz="8400" b="1" spc="-168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Agenda Title</a:t>
            </a:r>
          </a:p>
        </p:txBody>
      </p:sp>
      <p:sp>
        <p:nvSpPr>
          <p:cNvPr id="145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4030265" y="1982390"/>
            <a:ext cx="16323471" cy="944722"/>
          </a:xfrm>
          <a:prstGeom prst="rect">
            <a:avLst/>
          </a:prstGeom>
        </p:spPr>
        <p:txBody>
          <a:bodyPr lIns="71437" tIns="71437" rIns="71437" bIns="71437" anchor="t"/>
          <a:lstStyle>
            <a:lvl1pPr marL="0" indent="0">
              <a:spcBef>
                <a:spcPts val="0"/>
              </a:spcBef>
              <a:buClrTx/>
              <a:buSzTx/>
              <a:buNone/>
              <a:defRPr sz="5200" b="1"/>
            </a:lvl1pPr>
          </a:lstStyle>
          <a:p>
            <a:r>
              <a:t>Agenda Subtitle</a:t>
            </a:r>
          </a:p>
        </p:txBody>
      </p:sp>
      <p:sp>
        <p:nvSpPr>
          <p:cNvPr id="14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30265" y="4161234"/>
            <a:ext cx="16323470" cy="8572501"/>
          </a:xfrm>
          <a:prstGeom prst="rect">
            <a:avLst/>
          </a:prstGeom>
        </p:spPr>
        <p:txBody>
          <a:bodyPr lIns="71437" tIns="71437" rIns="71437" bIns="71437" anchor="t"/>
          <a:lstStyle>
            <a:lvl1pPr marL="0" indent="0" defTabSz="2438339">
              <a:lnSpc>
                <a:spcPct val="90000"/>
              </a:lnSpc>
              <a:spcBef>
                <a:spcPts val="1800"/>
              </a:spcBef>
              <a:buClrTx/>
              <a:buSzTx/>
              <a:buNone/>
              <a:defRPr sz="5200" spc="-52"/>
            </a:lvl1pPr>
            <a:lvl2pPr marL="0" indent="0" defTabSz="2438339">
              <a:lnSpc>
                <a:spcPct val="90000"/>
              </a:lnSpc>
              <a:spcBef>
                <a:spcPts val="1800"/>
              </a:spcBef>
              <a:buClrTx/>
              <a:buSzTx/>
              <a:buNone/>
              <a:defRPr sz="5200" spc="-52"/>
            </a:lvl2pPr>
            <a:lvl3pPr marL="0" indent="0" defTabSz="2438339">
              <a:lnSpc>
                <a:spcPct val="90000"/>
              </a:lnSpc>
              <a:spcBef>
                <a:spcPts val="1800"/>
              </a:spcBef>
              <a:buClrTx/>
              <a:buSzTx/>
              <a:buNone/>
              <a:defRPr sz="5200" spc="-52"/>
            </a:lvl3pPr>
            <a:lvl4pPr marL="0" indent="0" defTabSz="2438339">
              <a:lnSpc>
                <a:spcPct val="90000"/>
              </a:lnSpc>
              <a:spcBef>
                <a:spcPts val="1800"/>
              </a:spcBef>
              <a:buClrTx/>
              <a:buSzTx/>
              <a:buNone/>
              <a:defRPr sz="5200" spc="-52"/>
            </a:lvl4pPr>
            <a:lvl5pPr marL="0" indent="0" defTabSz="2438339">
              <a:lnSpc>
                <a:spcPct val="90000"/>
              </a:lnSpc>
              <a:spcBef>
                <a:spcPts val="1800"/>
              </a:spcBef>
              <a:buClrTx/>
              <a:buSzTx/>
              <a:buNone/>
              <a:defRPr sz="5200" spc="-52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82348" y="12954297"/>
            <a:ext cx="409779" cy="415875"/>
          </a:xfrm>
          <a:prstGeom prst="rect">
            <a:avLst/>
          </a:prstGeom>
        </p:spPr>
        <p:txBody>
          <a:bodyPr lIns="71437" tIns="71437" rIns="71437" bIns="71437" anchor="b"/>
          <a:lstStyle>
            <a:lvl1pPr defTabSz="821531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21"/>
          </p:nvPr>
        </p:nvSpPr>
        <p:spPr>
          <a:xfrm>
            <a:off x="2921000" y="330200"/>
            <a:ext cx="18542000" cy="9207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21"/>
          </p:nvPr>
        </p:nvSpPr>
        <p:spPr>
          <a:xfrm>
            <a:off x="8016875" y="-63500"/>
            <a:ext cx="19831050" cy="13220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  <a:defRPr sz="6400">
                <a:latin typeface="Museo Slab 500"/>
                <a:ea typeface="Museo Slab 500"/>
                <a:cs typeface="Museo Slab 500"/>
                <a:sym typeface="Museo Slab 500"/>
              </a:defRPr>
            </a:lvl1pPr>
            <a:lvl2pPr>
              <a:buClrTx/>
              <a:defRPr sz="6400">
                <a:latin typeface="Museo Slab 500"/>
                <a:ea typeface="Museo Slab 500"/>
                <a:cs typeface="Museo Slab 500"/>
                <a:sym typeface="Museo Slab 500"/>
              </a:defRPr>
            </a:lvl2pPr>
            <a:lvl3pPr>
              <a:buClrTx/>
              <a:defRPr sz="6400">
                <a:latin typeface="Museo Slab 500"/>
                <a:ea typeface="Museo Slab 500"/>
                <a:cs typeface="Museo Slab 500"/>
                <a:sym typeface="Museo Slab 500"/>
              </a:defRPr>
            </a:lvl3pPr>
            <a:lvl4pPr>
              <a:buClrTx/>
              <a:defRPr sz="6400">
                <a:latin typeface="Museo Slab 500"/>
                <a:ea typeface="Museo Slab 500"/>
                <a:cs typeface="Museo Slab 500"/>
                <a:sym typeface="Museo Slab 500"/>
              </a:defRPr>
            </a:lvl4pPr>
            <a:lvl5pPr>
              <a:buClrTx/>
              <a:defRPr sz="6400"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21"/>
          </p:nvPr>
        </p:nvSpPr>
        <p:spPr>
          <a:xfrm>
            <a:off x="9972675" y="2125132"/>
            <a:ext cx="16402050" cy="10934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buClrTx/>
              <a:defRPr sz="5700">
                <a:latin typeface="Museo Slab 500"/>
                <a:ea typeface="Museo Slab 500"/>
                <a:cs typeface="Museo Slab 500"/>
                <a:sym typeface="Museo Slab 500"/>
              </a:defRPr>
            </a:lvl1pPr>
            <a:lvl2pPr marL="1117600" indent="-558800">
              <a:spcBef>
                <a:spcPts val="4500"/>
              </a:spcBef>
              <a:buClrTx/>
              <a:defRPr sz="5700">
                <a:latin typeface="Museo Slab 500"/>
                <a:ea typeface="Museo Slab 500"/>
                <a:cs typeface="Museo Slab 500"/>
                <a:sym typeface="Museo Slab 500"/>
              </a:defRPr>
            </a:lvl2pPr>
            <a:lvl3pPr marL="1676400" indent="-558800">
              <a:spcBef>
                <a:spcPts val="4500"/>
              </a:spcBef>
              <a:buClrTx/>
              <a:defRPr sz="5700">
                <a:latin typeface="Museo Slab 500"/>
                <a:ea typeface="Museo Slab 500"/>
                <a:cs typeface="Museo Slab 500"/>
                <a:sym typeface="Museo Slab 500"/>
              </a:defRPr>
            </a:lvl3pPr>
            <a:lvl4pPr marL="2235200" indent="-558800">
              <a:spcBef>
                <a:spcPts val="4500"/>
              </a:spcBef>
              <a:buClrTx/>
              <a:defRPr sz="5700">
                <a:latin typeface="Museo Slab 500"/>
                <a:ea typeface="Museo Slab 500"/>
                <a:cs typeface="Museo Slab 500"/>
                <a:sym typeface="Museo Slab 500"/>
              </a:defRPr>
            </a:lvl4pPr>
            <a:lvl5pPr marL="2794000" indent="-558800">
              <a:spcBef>
                <a:spcPts val="4500"/>
              </a:spcBef>
              <a:buClrTx/>
              <a:defRPr sz="5700"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buClrTx/>
              <a:defRPr>
                <a:latin typeface="Museo Slab 500"/>
                <a:ea typeface="Museo Slab 500"/>
                <a:cs typeface="Museo Slab 500"/>
                <a:sym typeface="Museo Slab 500"/>
              </a:defRPr>
            </a:lvl1pPr>
            <a:lvl2pPr>
              <a:buClrTx/>
              <a:defRPr>
                <a:latin typeface="Museo Slab 500"/>
                <a:ea typeface="Museo Slab 500"/>
                <a:cs typeface="Museo Slab 500"/>
                <a:sym typeface="Museo Slab 500"/>
              </a:defRPr>
            </a:lvl2pPr>
            <a:lvl3pPr>
              <a:buClrTx/>
              <a:defRPr>
                <a:latin typeface="Museo Slab 500"/>
                <a:ea typeface="Museo Slab 500"/>
                <a:cs typeface="Museo Slab 500"/>
                <a:sym typeface="Museo Slab 500"/>
              </a:defRPr>
            </a:lvl3pPr>
            <a:lvl4pPr>
              <a:buClrTx/>
              <a:defRPr>
                <a:latin typeface="Museo Slab 500"/>
                <a:ea typeface="Museo Slab 500"/>
                <a:cs typeface="Museo Slab 500"/>
                <a:sym typeface="Museo Slab 500"/>
              </a:defRPr>
            </a:lvl4pPr>
            <a:lvl5pPr>
              <a:buClrTx/>
              <a:defRPr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21"/>
          </p:nvPr>
        </p:nvSpPr>
        <p:spPr>
          <a:xfrm>
            <a:off x="15290800" y="6870700"/>
            <a:ext cx="8343900" cy="5562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22"/>
          </p:nvPr>
        </p:nvSpPr>
        <p:spPr>
          <a:xfrm>
            <a:off x="15316200" y="952500"/>
            <a:ext cx="8305800" cy="5537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23"/>
          </p:nvPr>
        </p:nvSpPr>
        <p:spPr>
          <a:xfrm>
            <a:off x="-1739900" y="-258233"/>
            <a:ext cx="20065999" cy="1337733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med"/>
  <p:txStyles>
    <p:title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11" Type="http://schemas.openxmlformats.org/officeDocument/2006/relationships/image" Target="../media/image2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Screen Shot 2019-08-23 at 10.47.36 AM.png" descr="Screen Shot 2019-08-23 at 10.47.36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957" y="-917886"/>
            <a:ext cx="24451914" cy="16466172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Training Session 6: Assemble"/>
          <p:cNvSpPr txBox="1">
            <a:spLocks noGrp="1"/>
          </p:cNvSpPr>
          <p:nvPr>
            <p:ph type="body" sz="quarter" idx="1"/>
          </p:nvPr>
        </p:nvSpPr>
        <p:spPr>
          <a:xfrm>
            <a:off x="1660935" y="2566307"/>
            <a:ext cx="20828001" cy="1587501"/>
          </a:xfrm>
          <a:prstGeom prst="rect">
            <a:avLst/>
          </a:prstGeom>
        </p:spPr>
        <p:txBody>
          <a:bodyPr/>
          <a:lstStyle>
            <a:lvl1pPr>
              <a:defRPr sz="7800"/>
            </a:lvl1pPr>
          </a:lstStyle>
          <a:p>
            <a:r>
              <a:rPr dirty="0"/>
              <a:t>Training Session 6: Assemble</a:t>
            </a:r>
            <a:r>
              <a:rPr lang="en-US" dirty="0"/>
              <a:t> [for Myanmar]</a:t>
            </a:r>
            <a:endParaRPr dirty="0"/>
          </a:p>
        </p:txBody>
      </p:sp>
      <p:sp>
        <p:nvSpPr>
          <p:cNvPr id="167" name="Habits of a Multiplying Disciple"/>
          <p:cNvSpPr txBox="1"/>
          <p:nvPr/>
        </p:nvSpPr>
        <p:spPr>
          <a:xfrm>
            <a:off x="260895" y="-2054631"/>
            <a:ext cx="23862210" cy="464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>
              <a:defRPr sz="10900" b="0">
                <a:solidFill>
                  <a:srgbClr val="000000"/>
                </a:solidFill>
                <a:latin typeface="Futura Bold"/>
                <a:ea typeface="Futura Bold"/>
                <a:cs typeface="Futura Bold"/>
                <a:sym typeface="Futura Bold"/>
              </a:defRPr>
            </a:lvl1pPr>
          </a:lstStyle>
          <a:p>
            <a:r>
              <a:t>Habits of a Multiplying Disciple</a:t>
            </a:r>
          </a:p>
        </p:txBody>
      </p:sp>
      <p:sp>
        <p:nvSpPr>
          <p:cNvPr id="168" name="Rectangle"/>
          <p:cNvSpPr/>
          <p:nvPr/>
        </p:nvSpPr>
        <p:spPr>
          <a:xfrm>
            <a:off x="-18455" y="12042477"/>
            <a:ext cx="24384001" cy="1762126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169" name="logo black white letters.png" descr="logo black white letter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21300" y="12186939"/>
            <a:ext cx="6019800" cy="1473201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© New Generations 2020"/>
          <p:cNvSpPr txBox="1"/>
          <p:nvPr/>
        </p:nvSpPr>
        <p:spPr>
          <a:xfrm>
            <a:off x="1089545" y="12674162"/>
            <a:ext cx="3840152" cy="4987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600" b="0"/>
            </a:lvl1pPr>
          </a:lstStyle>
          <a:p>
            <a:pPr>
              <a:defRPr sz="3800" b="1"/>
            </a:pPr>
            <a:r>
              <a:rPr sz="2600" b="0"/>
              <a:t>© New Generations 2020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he Habits of Multiplying Disciple"/>
          <p:cNvSpPr txBox="1"/>
          <p:nvPr/>
        </p:nvSpPr>
        <p:spPr>
          <a:xfrm>
            <a:off x="-749025" y="364146"/>
            <a:ext cx="25882049" cy="1379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7800" b="0">
                <a:solidFill>
                  <a:srgbClr val="000000"/>
                </a:solidFill>
                <a:latin typeface="Futura Bold"/>
                <a:ea typeface="Futura Bold"/>
                <a:cs typeface="Futura Bold"/>
                <a:sym typeface="Futura Bold"/>
              </a:defRPr>
            </a:lvl1pPr>
          </a:lstStyle>
          <a:p>
            <a:r>
              <a:t>The Habits of Multiplying Disciple</a:t>
            </a:r>
          </a:p>
        </p:txBody>
      </p:sp>
      <p:pic>
        <p:nvPicPr>
          <p:cNvPr id="218" name="6PoDMM - Spiral.png" descr="6PoDMM - Spir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711200"/>
            <a:ext cx="13716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iconos-10.png" descr="iconos-1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6217" y="5578288"/>
            <a:ext cx="7535307" cy="3981824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iconos-05.png" descr="iconos-0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05392" y="5775416"/>
            <a:ext cx="7654421" cy="40447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iconos-04.png" descr="iconos-04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70298" y="1702574"/>
            <a:ext cx="7871345" cy="4159394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iconos-08.png" descr="iconos-08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58240" y="5752243"/>
            <a:ext cx="7742127" cy="40911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iconos-06.png" descr="iconos-06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576870" y="9580995"/>
            <a:ext cx="8018144" cy="4236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24" name="4-Discover icon and term color.png" descr="4-Discover icon and term color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68895" y="9653922"/>
            <a:ext cx="7742127" cy="40911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Disciple-Making Movement Journe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35634">
              <a:defRPr sz="8624">
                <a:latin typeface="Futura Bold"/>
                <a:ea typeface="Futura Bold"/>
                <a:cs typeface="Futura Bold"/>
                <a:sym typeface="Futura Bold"/>
              </a:defRPr>
            </a:lvl1pPr>
          </a:lstStyle>
          <a:p>
            <a:r>
              <a:t>Disciple-Making Movement Journey</a:t>
            </a:r>
          </a:p>
        </p:txBody>
      </p:sp>
      <p:pic>
        <p:nvPicPr>
          <p:cNvPr id="229" name="iconos-04.png" descr="iconos-0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1160" y="1646280"/>
            <a:ext cx="8958440" cy="473384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0" name="iconos-05.png" descr="iconos-0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2879" y="2624589"/>
            <a:ext cx="9689921" cy="5120372"/>
          </a:xfrm>
          <a:prstGeom prst="rect">
            <a:avLst/>
          </a:prstGeom>
          <a:ln w="12700">
            <a:miter lim="400000"/>
          </a:ln>
        </p:spPr>
      </p:pic>
      <p:pic>
        <p:nvPicPr>
          <p:cNvPr id="231" name="iconos-06.png" descr="iconos-0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39907" y="5645150"/>
            <a:ext cx="9295865" cy="4912143"/>
          </a:xfrm>
          <a:prstGeom prst="rect">
            <a:avLst/>
          </a:prstGeom>
          <a:ln w="12700">
            <a:miter lim="400000"/>
          </a:ln>
        </p:spPr>
      </p:pic>
      <p:pic>
        <p:nvPicPr>
          <p:cNvPr id="232" name="unknown.png" descr="unknown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35133" y="7712696"/>
            <a:ext cx="9906764" cy="5234955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iconos-08.png" descr="iconos-08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39188" y="7712105"/>
            <a:ext cx="9426087" cy="4980955"/>
          </a:xfrm>
          <a:prstGeom prst="rect">
            <a:avLst/>
          </a:prstGeom>
          <a:ln w="12700">
            <a:miter lim="400000"/>
          </a:ln>
        </p:spPr>
      </p:pic>
      <p:pic>
        <p:nvPicPr>
          <p:cNvPr id="234" name="unknown.png" descr="unknown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1797" y="4367522"/>
            <a:ext cx="9426087" cy="4980956"/>
          </a:xfrm>
          <a:prstGeom prst="rect">
            <a:avLst/>
          </a:prstGeom>
          <a:ln w="12700">
            <a:miter lim="400000"/>
          </a:ln>
        </p:spPr>
      </p:pic>
      <p:pic>
        <p:nvPicPr>
          <p:cNvPr id="235" name="iconos-10.png" descr="iconos-10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96000" y="5286176"/>
            <a:ext cx="5948831" cy="3143495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© New Generations 2020"/>
          <p:cNvSpPr txBox="1"/>
          <p:nvPr/>
        </p:nvSpPr>
        <p:spPr>
          <a:xfrm>
            <a:off x="1089545" y="12736240"/>
            <a:ext cx="2697710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 b="0">
                <a:solidFill>
                  <a:srgbClr val="000000"/>
                </a:solidFill>
              </a:defRPr>
            </a:lvl1pPr>
          </a:lstStyle>
          <a:p>
            <a:pPr>
              <a:defRPr sz="3000" b="1"/>
            </a:pPr>
            <a:r>
              <a:rPr sz="1800" b="0"/>
              <a:t>© New Generations 2020</a:t>
            </a:r>
          </a:p>
        </p:txBody>
      </p:sp>
      <p:sp>
        <p:nvSpPr>
          <p:cNvPr id="237" name="t"/>
          <p:cNvSpPr txBox="1"/>
          <p:nvPr/>
        </p:nvSpPr>
        <p:spPr>
          <a:xfrm>
            <a:off x="10784988" y="6068572"/>
            <a:ext cx="671083" cy="15788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9000" b="0">
                <a:solidFill>
                  <a:srgbClr val="000000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t>t</a:t>
            </a:r>
          </a:p>
        </p:txBody>
      </p:sp>
      <p:pic>
        <p:nvPicPr>
          <p:cNvPr id="238" name="iconos-07a1.png" descr="iconos-07a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94491" y="7397548"/>
            <a:ext cx="10277691" cy="5427905"/>
          </a:xfrm>
          <a:prstGeom prst="rect">
            <a:avLst/>
          </a:prstGeom>
          <a:ln w="12700">
            <a:miter lim="400000"/>
          </a:ln>
        </p:spPr>
      </p:pic>
      <p:sp>
        <p:nvSpPr>
          <p:cNvPr id="239" name="Rectangle"/>
          <p:cNvSpPr/>
          <p:nvPr/>
        </p:nvSpPr>
        <p:spPr>
          <a:xfrm>
            <a:off x="14786359" y="9567581"/>
            <a:ext cx="4999834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0" name="DISCOVER"/>
          <p:cNvSpPr txBox="1"/>
          <p:nvPr/>
        </p:nvSpPr>
        <p:spPr>
          <a:xfrm>
            <a:off x="15430945" y="10371204"/>
            <a:ext cx="4806748" cy="116764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100">
                <a:solidFill>
                  <a:srgbClr val="000000"/>
                </a:solidFill>
              </a:defRPr>
            </a:lvl1pPr>
          </a:lstStyle>
          <a:p>
            <a:r>
              <a:t>DISCOVER</a:t>
            </a:r>
          </a:p>
        </p:txBody>
      </p:sp>
      <p:sp>
        <p:nvSpPr>
          <p:cNvPr id="241" name="Rectangle"/>
          <p:cNvSpPr/>
          <p:nvPr/>
        </p:nvSpPr>
        <p:spPr>
          <a:xfrm>
            <a:off x="-18455" y="12042477"/>
            <a:ext cx="24384001" cy="1762126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242" name="logo black white letters.png" descr="logo black white letters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021300" y="12186939"/>
            <a:ext cx="6019800" cy="1473201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© New Generations 2020"/>
          <p:cNvSpPr txBox="1"/>
          <p:nvPr/>
        </p:nvSpPr>
        <p:spPr>
          <a:xfrm>
            <a:off x="1089545" y="12736240"/>
            <a:ext cx="2697710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 b="0"/>
            </a:lvl1pPr>
          </a:lstStyle>
          <a:p>
            <a:pPr>
              <a:defRPr sz="3000" b="1"/>
            </a:pPr>
            <a:r>
              <a:rPr sz="1800" b="0"/>
              <a:t>© New Generations 2020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Homework Discuss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dirty="0"/>
              <a:t>Homework Discussion</a:t>
            </a:r>
          </a:p>
        </p:txBody>
      </p:sp>
      <p:sp>
        <p:nvSpPr>
          <p:cNvPr id="248" name="How did it go leading a Discovery Group?…"/>
          <p:cNvSpPr txBox="1">
            <a:spLocks noGrp="1"/>
          </p:cNvSpPr>
          <p:nvPr>
            <p:ph type="body" idx="1"/>
          </p:nvPr>
        </p:nvSpPr>
        <p:spPr>
          <a:xfrm>
            <a:off x="1689100" y="2947357"/>
            <a:ext cx="21005800" cy="929640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80594" indent="-180594" defTabSz="652145">
              <a:spcBef>
                <a:spcPts val="4600"/>
              </a:spcBef>
              <a:buSzPct val="100000"/>
              <a:defRPr sz="5056">
                <a:solidFill>
                  <a:srgbClr val="000000"/>
                </a:solidFill>
              </a:defRPr>
            </a:pPr>
            <a:r>
              <a:rPr dirty="0"/>
              <a:t>Discuss</a:t>
            </a:r>
            <a:r>
              <a:rPr lang="en-US" dirty="0"/>
              <a:t>:</a:t>
            </a:r>
            <a:endParaRPr dirty="0"/>
          </a:p>
          <a:p>
            <a:pPr marL="1264158" lvl="6" indent="-180594" defTabSz="652145">
              <a:spcBef>
                <a:spcPts val="4600"/>
              </a:spcBef>
              <a:buClrTx/>
              <a:buSzPct val="100000"/>
              <a:defRPr sz="5056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pPr>
            <a:r>
              <a:rPr dirty="0"/>
              <a:t> What stood out to you from Acts 2:41-47?</a:t>
            </a:r>
          </a:p>
          <a:p>
            <a:pPr marL="1474851" lvl="6" indent="-391287" defTabSz="652145">
              <a:spcBef>
                <a:spcPts val="4600"/>
              </a:spcBef>
              <a:buClrTx/>
              <a:buSzPct val="100000"/>
              <a:defRPr sz="5056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pPr>
            <a:r>
              <a:rPr dirty="0"/>
              <a:t>What did God invite you to do? (Your “I will…”) How did it go?</a:t>
            </a:r>
          </a:p>
          <a:p>
            <a:pPr marL="321056" indent="-321056" defTabSz="652145">
              <a:spcBef>
                <a:spcPts val="4600"/>
              </a:spcBef>
              <a:buSzPct val="100000"/>
              <a:defRPr sz="5056">
                <a:solidFill>
                  <a:srgbClr val="000000"/>
                </a:solidFill>
              </a:defRPr>
            </a:pPr>
            <a:r>
              <a:rPr dirty="0"/>
              <a:t> Based on this passage, make a list of characteristics and practices of a church?</a:t>
            </a:r>
          </a:p>
          <a:p>
            <a:pPr marL="321056" indent="-321056" defTabSz="652145">
              <a:spcBef>
                <a:spcPts val="4600"/>
              </a:spcBef>
              <a:buSzPct val="100000"/>
              <a:defRPr sz="5056">
                <a:solidFill>
                  <a:srgbClr val="000000"/>
                </a:solidFill>
              </a:defRPr>
            </a:pPr>
            <a:r>
              <a:rPr dirty="0"/>
              <a:t> If you have time… Based on this passage, how would you define “church”?</a:t>
            </a:r>
          </a:p>
        </p:txBody>
      </p:sp>
    </p:spTree>
    <p:extLst>
      <p:ext uri="{BB962C8B-B14F-4D97-AF65-F5344CB8AC3E}">
        <p14:creationId xmlns:p14="http://schemas.microsoft.com/office/powerpoint/2010/main" val="339075817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Characteristics &amp; Practices of a Church?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676909">
              <a:defRPr sz="9184">
                <a:solidFill>
                  <a:srgbClr val="000000"/>
                </a:solidFill>
              </a:defRPr>
            </a:pPr>
            <a:r>
              <a:rPr sz="8610" dirty="0"/>
              <a:t>Characteristics &amp; Practices of a Church?</a:t>
            </a:r>
            <a:r>
              <a:rPr dirty="0"/>
              <a:t> </a:t>
            </a:r>
          </a:p>
          <a:p>
            <a:pPr defTabSz="676909">
              <a:defRPr sz="9184">
                <a:solidFill>
                  <a:srgbClr val="000000"/>
                </a:solidFill>
              </a:defRPr>
            </a:pPr>
            <a:r>
              <a:rPr dirty="0"/>
              <a:t>Based on Acts 2:41-47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A780F1-DAB1-424B-A5B6-D5A403A275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89100" y="3449782"/>
            <a:ext cx="21005800" cy="991061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Proclaiming Good news &amp; urging people to be saved!</a:t>
            </a:r>
          </a:p>
          <a:p>
            <a:r>
              <a:rPr lang="en-US" dirty="0"/>
              <a:t>They counted the number of people who came to Christ</a:t>
            </a:r>
          </a:p>
          <a:p>
            <a:r>
              <a:rPr lang="en-US" dirty="0"/>
              <a:t>Repented and were baptized</a:t>
            </a:r>
          </a:p>
          <a:p>
            <a:r>
              <a:rPr lang="en-US" dirty="0"/>
              <a:t>Holy Communion (breaking bread)</a:t>
            </a:r>
          </a:p>
          <a:p>
            <a:r>
              <a:rPr lang="en-US" dirty="0"/>
              <a:t>Devoted to the Apostle’s teaching (learning &amp; obeying)</a:t>
            </a:r>
          </a:p>
          <a:p>
            <a:r>
              <a:rPr lang="en-US" dirty="0"/>
              <a:t>Prayer</a:t>
            </a:r>
          </a:p>
          <a:p>
            <a:r>
              <a:rPr lang="en-US" dirty="0"/>
              <a:t>Daily meetings in small groups &amp; in large group (fellowship)</a:t>
            </a:r>
          </a:p>
          <a:p>
            <a:r>
              <a:rPr lang="en-US" dirty="0"/>
              <a:t>Praised God (worship)</a:t>
            </a:r>
          </a:p>
          <a:p>
            <a:r>
              <a:rPr lang="en-US" dirty="0"/>
              <a:t>Helping each other/sharing especially by giving “</a:t>
            </a:r>
            <a:r>
              <a:rPr lang="en-US" dirty="0" err="1"/>
              <a:t>chet</a:t>
            </a:r>
            <a:r>
              <a:rPr lang="en-US" dirty="0"/>
              <a:t>”/Rupiah/dollars</a:t>
            </a:r>
          </a:p>
          <a:p>
            <a:endParaRPr lang="en-US" dirty="0"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Diagram&#10;&#10;Description automatically generated">
            <a:extLst>
              <a:ext uri="{FF2B5EF4-FFF2-40B4-BE49-F238E27FC236}">
                <a16:creationId xmlns:a16="http://schemas.microsoft.com/office/drawing/2014/main" id="{ACA60EE4-0235-49AF-8428-D95E63EE38BE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24383980" cy="13715990"/>
          </a:xfrm>
          <a:noFill/>
        </p:spPr>
      </p:pic>
    </p:spTree>
    <p:extLst>
      <p:ext uri="{BB962C8B-B14F-4D97-AF65-F5344CB8AC3E}">
        <p14:creationId xmlns:p14="http://schemas.microsoft.com/office/powerpoint/2010/main" val="289871483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9CED7C3C-98A9-4825-89CE-FB5FC3CEBF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8" y="315860"/>
            <a:ext cx="23898225" cy="13084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836754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, circle&#10;&#10;Description automatically generated">
            <a:extLst>
              <a:ext uri="{FF2B5EF4-FFF2-40B4-BE49-F238E27FC236}">
                <a16:creationId xmlns:a16="http://schemas.microsoft.com/office/drawing/2014/main" id="{0A87E469-A899-4DF1-A544-F157E59F25E4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68" b="-1"/>
          <a:stretch/>
        </p:blipFill>
        <p:spPr>
          <a:xfrm>
            <a:off x="242888" y="136525"/>
            <a:ext cx="23898225" cy="13442950"/>
          </a:xfrm>
          <a:noFill/>
        </p:spPr>
      </p:pic>
    </p:spTree>
    <p:extLst>
      <p:ext uri="{BB962C8B-B14F-4D97-AF65-F5344CB8AC3E}">
        <p14:creationId xmlns:p14="http://schemas.microsoft.com/office/powerpoint/2010/main" val="324604177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Diagram&#10;&#10;Description automatically generated">
            <a:extLst>
              <a:ext uri="{FF2B5EF4-FFF2-40B4-BE49-F238E27FC236}">
                <a16:creationId xmlns:a16="http://schemas.microsoft.com/office/drawing/2014/main" id="{863973C7-C229-408C-8B9B-AC9A52C5F616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2" b="-1"/>
          <a:stretch/>
        </p:blipFill>
        <p:spPr>
          <a:xfrm>
            <a:off x="20" y="10"/>
            <a:ext cx="24383980" cy="13715990"/>
          </a:xfrm>
          <a:noFill/>
        </p:spPr>
      </p:pic>
    </p:spTree>
    <p:extLst>
      <p:ext uri="{BB962C8B-B14F-4D97-AF65-F5344CB8AC3E}">
        <p14:creationId xmlns:p14="http://schemas.microsoft.com/office/powerpoint/2010/main" val="1981800572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C1000CD3-DC41-43BB-8BD5-74B6D205090A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2451"/>
          <a:stretch/>
        </p:blipFill>
        <p:spPr>
          <a:xfrm>
            <a:off x="242888" y="136525"/>
            <a:ext cx="23898225" cy="13442950"/>
          </a:xfrm>
          <a:noFill/>
        </p:spPr>
      </p:pic>
    </p:spTree>
    <p:extLst>
      <p:ext uri="{BB962C8B-B14F-4D97-AF65-F5344CB8AC3E}">
        <p14:creationId xmlns:p14="http://schemas.microsoft.com/office/powerpoint/2010/main" val="2138697690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What is Your Definition of Church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What is Your Definition of Church?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96F2D-8E52-428F-8053-101146520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3AB8DA-20EE-4C1F-A69E-2666A07D99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594" indent="-180594" defTabSz="652145">
              <a:spcBef>
                <a:spcPts val="4600"/>
              </a:spcBef>
              <a:buSzPct val="100000"/>
              <a:defRPr sz="5056">
                <a:solidFill>
                  <a:srgbClr val="000000"/>
                </a:solidFill>
              </a:defRPr>
            </a:pPr>
            <a:r>
              <a:rPr lang="en-US" dirty="0"/>
              <a:t> </a:t>
            </a:r>
            <a:r>
              <a:rPr lang="en-US" sz="5400" dirty="0"/>
              <a:t>Do you know any PoP? </a:t>
            </a:r>
          </a:p>
          <a:p>
            <a:pPr marL="180594" indent="-180594" defTabSz="652145">
              <a:spcBef>
                <a:spcPts val="4600"/>
              </a:spcBef>
              <a:buSzPct val="100000"/>
              <a:defRPr sz="5056">
                <a:solidFill>
                  <a:srgbClr val="000000"/>
                </a:solidFill>
              </a:defRPr>
            </a:pPr>
            <a:r>
              <a:rPr lang="en-US" sz="5400" dirty="0"/>
              <a:t> Were you able to lead a new Discovery Group last week? Who was it with?</a:t>
            </a:r>
          </a:p>
          <a:p>
            <a:pPr marL="180594" indent="-180594" defTabSz="652145">
              <a:spcBef>
                <a:spcPts val="4600"/>
              </a:spcBef>
              <a:buSzPct val="100000"/>
              <a:defRPr sz="5056">
                <a:solidFill>
                  <a:srgbClr val="000000"/>
                </a:solidFill>
              </a:defRPr>
            </a:pPr>
            <a:r>
              <a:rPr lang="en-US" sz="5400" dirty="0"/>
              <a:t> Did you develop a new story set for Buddhists?</a:t>
            </a:r>
          </a:p>
          <a:p>
            <a:pPr marL="180594" indent="-180594" defTabSz="652145">
              <a:spcBef>
                <a:spcPts val="4600"/>
              </a:spcBef>
              <a:buSzPct val="100000"/>
              <a:defRPr sz="5056">
                <a:solidFill>
                  <a:srgbClr val="000000"/>
                </a:solidFill>
              </a:defRPr>
            </a:pPr>
            <a:r>
              <a:rPr lang="en-US" sz="5400" dirty="0"/>
              <a:t> Who are you passing these things onto? How did they respond?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057536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What are some contrasts?"/>
          <p:cNvSpPr txBox="1">
            <a:spLocks noGrp="1"/>
          </p:cNvSpPr>
          <p:nvPr>
            <p:ph type="title"/>
          </p:nvPr>
        </p:nvSpPr>
        <p:spPr>
          <a:xfrm>
            <a:off x="1689100" y="36232"/>
            <a:ext cx="21005800" cy="2286001"/>
          </a:xfrm>
          <a:prstGeom prst="rect">
            <a:avLst/>
          </a:prstGeom>
        </p:spPr>
        <p:txBody>
          <a:bodyPr/>
          <a:lstStyle>
            <a:lvl1pPr>
              <a:defRPr sz="8900"/>
            </a:lvl1pPr>
          </a:lstStyle>
          <a:p>
            <a:r>
              <a:t>What are some contrasts?</a:t>
            </a:r>
          </a:p>
        </p:txBody>
      </p:sp>
      <p:graphicFrame>
        <p:nvGraphicFramePr>
          <p:cNvPr id="267" name="Table"/>
          <p:cNvGraphicFramePr/>
          <p:nvPr>
            <p:extLst>
              <p:ext uri="{D42A27DB-BD31-4B8C-83A1-F6EECF244321}">
                <p14:modId xmlns:p14="http://schemas.microsoft.com/office/powerpoint/2010/main" val="796241101"/>
              </p:ext>
            </p:extLst>
          </p:nvPr>
        </p:nvGraphicFramePr>
        <p:xfrm>
          <a:off x="1695450" y="2216150"/>
          <a:ext cx="20993100" cy="9809794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0496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60462">
                <a:tc>
                  <a:txBody>
                    <a:bodyPr/>
                    <a:lstStyle/>
                    <a:p>
                      <a:pPr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5200" b="1">
                          <a:solidFill>
                            <a:srgbClr val="FFFFFF"/>
                          </a:solidFill>
                          <a:sym typeface="Helvetica Neue"/>
                        </a:rPr>
                        <a:t>Typical “Church”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5200" b="1">
                          <a:solidFill>
                            <a:srgbClr val="FFFFFF"/>
                          </a:solidFill>
                          <a:sym typeface="Helvetica Neue"/>
                        </a:rPr>
                        <a:t>Acts 2 Church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0462">
                <a:tc>
                  <a:txBody>
                    <a:bodyPr/>
                    <a:lstStyle/>
                    <a:p>
                      <a:pPr>
                        <a:defRPr sz="5200">
                          <a:solidFill>
                            <a:srgbClr val="000000"/>
                          </a:solidFill>
                          <a:latin typeface="Museo Slab 500"/>
                          <a:ea typeface="Museo Slab 500"/>
                          <a:cs typeface="Museo Slab 500"/>
                          <a:sym typeface="Museo Slab 500"/>
                        </a:defRPr>
                      </a:pPr>
                      <a:r>
                        <a:rPr lang="en-US" dirty="0"/>
                        <a:t>Meets weekly</a:t>
                      </a: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olidFill>
                            <a:srgbClr val="000000"/>
                          </a:solidFill>
                          <a:latin typeface="Museo Slab 500"/>
                          <a:ea typeface="Museo Slab 500"/>
                          <a:cs typeface="Museo Slab 500"/>
                          <a:sym typeface="Museo Slab 500"/>
                        </a:defRPr>
                      </a:pPr>
                      <a:r>
                        <a:rPr lang="en-US" dirty="0"/>
                        <a:t>Met daily</a:t>
                      </a:r>
                      <a:endParaRPr dirty="0"/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0462">
                <a:tc>
                  <a:txBody>
                    <a:bodyPr/>
                    <a:lstStyle/>
                    <a:p>
                      <a:pPr>
                        <a:defRPr sz="5200">
                          <a:solidFill>
                            <a:srgbClr val="000000"/>
                          </a:solidFill>
                          <a:latin typeface="Museo Slab 500"/>
                          <a:ea typeface="Museo Slab 500"/>
                          <a:cs typeface="Museo Slab 500"/>
                          <a:sym typeface="Museo Slab 500"/>
                        </a:defRPr>
                      </a:pPr>
                      <a:r>
                        <a:rPr lang="en-US" dirty="0"/>
                        <a:t>Big group</a:t>
                      </a: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olidFill>
                            <a:srgbClr val="000000"/>
                          </a:solidFill>
                          <a:latin typeface="Museo Slab 500"/>
                          <a:ea typeface="Museo Slab 500"/>
                          <a:cs typeface="Museo Slab 500"/>
                          <a:sym typeface="Museo Slab 500"/>
                        </a:defRPr>
                      </a:pPr>
                      <a:r>
                        <a:rPr lang="en-US" dirty="0"/>
                        <a:t>Small groups in houses 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60462">
                <a:tc>
                  <a:txBody>
                    <a:bodyPr/>
                    <a:lstStyle/>
                    <a:p>
                      <a:pPr>
                        <a:defRPr sz="5200">
                          <a:solidFill>
                            <a:srgbClr val="000000"/>
                          </a:solidFill>
                          <a:latin typeface="Museo Slab 500"/>
                          <a:ea typeface="Museo Slab 500"/>
                          <a:cs typeface="Museo Slab 500"/>
                          <a:sym typeface="Museo Slab 500"/>
                        </a:defRPr>
                      </a:pPr>
                      <a:r>
                        <a:rPr lang="en-US" dirty="0"/>
                        <a:t>Devoted to professional pastors’ teaching</a:t>
                      </a: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olidFill>
                            <a:srgbClr val="000000"/>
                          </a:solidFill>
                          <a:latin typeface="Museo Slab 500"/>
                          <a:ea typeface="Museo Slab 500"/>
                          <a:cs typeface="Museo Slab 500"/>
                          <a:sym typeface="Museo Slab 500"/>
                        </a:defRPr>
                      </a:pPr>
                      <a:r>
                        <a:rPr lang="en-US" dirty="0"/>
                        <a:t>Devoted to the Apostle’s teaching</a:t>
                      </a:r>
                      <a:endParaRPr dirty="0"/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60462">
                <a:tc>
                  <a:txBody>
                    <a:bodyPr/>
                    <a:lstStyle/>
                    <a:p>
                      <a:pPr>
                        <a:defRPr sz="5200">
                          <a:solidFill>
                            <a:srgbClr val="000000"/>
                          </a:solidFill>
                          <a:latin typeface="Museo Slab 500"/>
                          <a:ea typeface="Museo Slab 500"/>
                          <a:cs typeface="Museo Slab 500"/>
                          <a:sym typeface="Museo Slab 500"/>
                        </a:defRPr>
                      </a:pPr>
                      <a:r>
                        <a:rPr lang="en-US" dirty="0"/>
                        <a:t>People are passive NATO</a:t>
                      </a: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olidFill>
                            <a:srgbClr val="000000"/>
                          </a:solidFill>
                          <a:latin typeface="Museo Slab 500"/>
                          <a:ea typeface="Museo Slab 500"/>
                          <a:cs typeface="Museo Slab 500"/>
                          <a:sym typeface="Museo Slab 500"/>
                        </a:defRPr>
                      </a:pPr>
                      <a:r>
                        <a:rPr lang="en-US" dirty="0"/>
                        <a:t>People are very active!</a:t>
                      </a:r>
                      <a:endParaRPr dirty="0"/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60462">
                <a:tc>
                  <a:txBody>
                    <a:bodyPr/>
                    <a:lstStyle/>
                    <a:p>
                      <a:pPr>
                        <a:defRPr sz="5200">
                          <a:solidFill>
                            <a:srgbClr val="000000"/>
                          </a:solidFill>
                          <a:latin typeface="Museo Slab 500"/>
                          <a:ea typeface="Museo Slab 500"/>
                          <a:cs typeface="Museo Slab 500"/>
                          <a:sym typeface="Museo Slab 500"/>
                        </a:defRPr>
                      </a:pPr>
                      <a:r>
                        <a:rPr lang="en-US" dirty="0"/>
                        <a:t>Listening to sermon</a:t>
                      </a: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olidFill>
                            <a:srgbClr val="000000"/>
                          </a:solidFill>
                          <a:latin typeface="Museo Slab 500"/>
                          <a:ea typeface="Museo Slab 500"/>
                          <a:cs typeface="Museo Slab 500"/>
                          <a:sym typeface="Museo Slab 500"/>
                        </a:defRPr>
                      </a:pPr>
                      <a:r>
                        <a:rPr lang="en-US" dirty="0"/>
                        <a:t>Discovering together</a:t>
                      </a:r>
                      <a:endParaRPr dirty="0"/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60462">
                <a:tc>
                  <a:txBody>
                    <a:bodyPr/>
                    <a:lstStyle/>
                    <a:p>
                      <a:pPr>
                        <a:defRPr sz="5200">
                          <a:solidFill>
                            <a:srgbClr val="000000"/>
                          </a:solidFill>
                          <a:latin typeface="Museo Slab 500"/>
                          <a:ea typeface="Museo Slab 500"/>
                          <a:cs typeface="Museo Slab 500"/>
                          <a:sym typeface="Museo Slab 500"/>
                        </a:defRPr>
                      </a:pPr>
                      <a:r>
                        <a:rPr lang="en-US" dirty="0"/>
                        <a:t>Baptize to make members</a:t>
                      </a: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olidFill>
                            <a:srgbClr val="000000"/>
                          </a:solidFill>
                          <a:latin typeface="Museo Slab 500"/>
                          <a:ea typeface="Museo Slab 500"/>
                          <a:cs typeface="Museo Slab 500"/>
                          <a:sym typeface="Museo Slab 500"/>
                        </a:defRPr>
                      </a:pPr>
                      <a:r>
                        <a:rPr lang="en-US" dirty="0"/>
                        <a:t>Baptism is done at repentance</a:t>
                      </a:r>
                      <a:endParaRPr dirty="0"/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60462">
                <a:tc>
                  <a:txBody>
                    <a:bodyPr/>
                    <a:lstStyle/>
                    <a:p>
                      <a:pPr>
                        <a:defRPr sz="5200">
                          <a:solidFill>
                            <a:srgbClr val="000000"/>
                          </a:solidFill>
                          <a:latin typeface="Museo Slab 500"/>
                          <a:ea typeface="Museo Slab 500"/>
                          <a:cs typeface="Museo Slab 500"/>
                          <a:sym typeface="Museo Slab 500"/>
                        </a:defRPr>
                      </a:pPr>
                      <a:r>
                        <a:rPr lang="en-US" dirty="0"/>
                        <a:t>Come and sit</a:t>
                      </a: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  <a:lnB w="12700">
                      <a:solidFill>
                        <a:srgbClr val="D6D6D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5200">
                          <a:solidFill>
                            <a:srgbClr val="000000"/>
                          </a:solidFill>
                          <a:latin typeface="Museo Slab 500"/>
                          <a:ea typeface="Museo Slab 500"/>
                          <a:cs typeface="Museo Slab 500"/>
                          <a:sym typeface="Museo Slab 500"/>
                        </a:defRPr>
                      </a:pPr>
                      <a:r>
                        <a:rPr lang="en-US" dirty="0"/>
                        <a:t>Go and do!</a:t>
                      </a:r>
                      <a:endParaRPr dirty="0"/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  <a:lnB w="12700">
                      <a:solidFill>
                        <a:srgbClr val="D6D6D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What are some contrasts?"/>
          <p:cNvSpPr txBox="1">
            <a:spLocks noGrp="1"/>
          </p:cNvSpPr>
          <p:nvPr>
            <p:ph type="title"/>
          </p:nvPr>
        </p:nvSpPr>
        <p:spPr>
          <a:xfrm>
            <a:off x="1689100" y="36232"/>
            <a:ext cx="21005800" cy="2286001"/>
          </a:xfrm>
          <a:prstGeom prst="rect">
            <a:avLst/>
          </a:prstGeom>
        </p:spPr>
        <p:txBody>
          <a:bodyPr/>
          <a:lstStyle>
            <a:lvl1pPr>
              <a:defRPr sz="8900"/>
            </a:lvl1pPr>
          </a:lstStyle>
          <a:p>
            <a:r>
              <a:t>What are some contrasts?</a:t>
            </a:r>
          </a:p>
        </p:txBody>
      </p:sp>
      <p:graphicFrame>
        <p:nvGraphicFramePr>
          <p:cNvPr id="272" name="Table"/>
          <p:cNvGraphicFramePr/>
          <p:nvPr>
            <p:extLst>
              <p:ext uri="{D42A27DB-BD31-4B8C-83A1-F6EECF244321}">
                <p14:modId xmlns:p14="http://schemas.microsoft.com/office/powerpoint/2010/main" val="145615959"/>
              </p:ext>
            </p:extLst>
          </p:nvPr>
        </p:nvGraphicFramePr>
        <p:xfrm>
          <a:off x="1695450" y="2561291"/>
          <a:ext cx="20993100" cy="10728960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0496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96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3641">
                <a:tc>
                  <a:txBody>
                    <a:bodyPr/>
                    <a:lstStyle/>
                    <a:p>
                      <a:pPr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5200" b="1">
                          <a:solidFill>
                            <a:srgbClr val="FFFFFF"/>
                          </a:solidFill>
                          <a:sym typeface="Helvetica Neue"/>
                        </a:rPr>
                        <a:t>Typical “Church”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5200" b="1">
                          <a:solidFill>
                            <a:srgbClr val="FFFFFF"/>
                          </a:solidFill>
                          <a:sym typeface="Helvetica Neue"/>
                        </a:rPr>
                        <a:t>Acts 2 Church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3641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5200" dirty="0">
                        <a:solidFill>
                          <a:srgbClr val="FFFFFF"/>
                        </a:solidFill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5200">
                          <a:solidFill>
                            <a:srgbClr val="FFFFFF"/>
                          </a:solidFill>
                          <a:sym typeface="Helvetica Neue"/>
                        </a:rPr>
                        <a:t>Decentralized Giving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641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5200" dirty="0">
                        <a:solidFill>
                          <a:srgbClr val="FFFFFF"/>
                        </a:solidFill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5200" dirty="0">
                        <a:solidFill>
                          <a:srgbClr val="FFFFFF"/>
                        </a:solidFill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3641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5200">
                          <a:solidFill>
                            <a:srgbClr val="FFFFFF"/>
                          </a:solidFill>
                          <a:sym typeface="Helvetica Neue"/>
                        </a:rPr>
                        <a:t>Building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5200" dirty="0">
                        <a:solidFill>
                          <a:srgbClr val="FFFFFF"/>
                        </a:solidFill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3641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5200">
                          <a:solidFill>
                            <a:srgbClr val="FFFFFF"/>
                          </a:solidFill>
                          <a:sym typeface="Helvetica Neue"/>
                        </a:rPr>
                        <a:t>Event oriented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5200" dirty="0">
                        <a:solidFill>
                          <a:srgbClr val="FFFFFF"/>
                        </a:solidFill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3641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5200" dirty="0">
                        <a:solidFill>
                          <a:srgbClr val="FFFFFF"/>
                        </a:solidFill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5200">
                          <a:solidFill>
                            <a:srgbClr val="FFFFFF"/>
                          </a:solidFill>
                          <a:sym typeface="Helvetica Neue"/>
                        </a:rPr>
                        <a:t>Multiplied Quickly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3641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5200" dirty="0">
                        <a:solidFill>
                          <a:srgbClr val="FFFFFF"/>
                        </a:solidFill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5200">
                          <a:solidFill>
                            <a:srgbClr val="FFFFFF"/>
                          </a:solidFill>
                          <a:sym typeface="Helvetica Neue"/>
                        </a:rPr>
                        <a:t>Word-centered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73641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5200">
                          <a:solidFill>
                            <a:srgbClr val="FFFFFF"/>
                          </a:solidFill>
                          <a:sym typeface="Helvetica Neue"/>
                        </a:rPr>
                        <a:t>Preaching&gt;&gt;Knowledge-Oriented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5200" dirty="0">
                          <a:solidFill>
                            <a:srgbClr val="FFFFFF"/>
                          </a:solidFill>
                          <a:sym typeface="Helvetica Neue"/>
                        </a:rPr>
                        <a:t>Discovery</a:t>
                      </a:r>
                      <a:r>
                        <a:rPr lang="en-US" sz="5200" dirty="0">
                          <a:solidFill>
                            <a:srgbClr val="FFFFFF"/>
                          </a:solidFill>
                          <a:sym typeface="Helvetica Neue"/>
                        </a:rPr>
                        <a:t>&gt;&gt;</a:t>
                      </a:r>
                      <a:r>
                        <a:rPr sz="5200" dirty="0">
                          <a:solidFill>
                            <a:srgbClr val="FFFFFF"/>
                          </a:solidFill>
                          <a:sym typeface="Helvetica Neue"/>
                        </a:rPr>
                        <a:t>Obedience-Oriented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73641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5200">
                          <a:solidFill>
                            <a:srgbClr val="FFFFFF"/>
                          </a:solidFill>
                          <a:sym typeface="Helvetica Neue"/>
                        </a:rPr>
                        <a:t>Lots of programs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5200" dirty="0">
                        <a:solidFill>
                          <a:srgbClr val="FFFFFF"/>
                        </a:solidFill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73641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5200">
                          <a:solidFill>
                            <a:srgbClr val="FFFFFF"/>
                          </a:solidFill>
                          <a:sym typeface="Helvetica Neue"/>
                        </a:rPr>
                        <a:t>Age segregated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5200" dirty="0">
                        <a:solidFill>
                          <a:srgbClr val="FFFFFF"/>
                        </a:solidFill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73641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5200" dirty="0">
                        <a:solidFill>
                          <a:srgbClr val="FFFFFF"/>
                        </a:solidFill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5200" dirty="0">
                        <a:solidFill>
                          <a:srgbClr val="FFFFFF"/>
                        </a:solidFill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73641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5200" dirty="0">
                        <a:solidFill>
                          <a:srgbClr val="FFFFFF"/>
                        </a:solidFill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6D6D6"/>
                      </a:solidFill>
                      <a:miter lim="400000"/>
                    </a:lnL>
                    <a:lnB w="12700">
                      <a:solidFill>
                        <a:srgbClr val="D6D6D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5200" dirty="0">
                          <a:solidFill>
                            <a:srgbClr val="FFFFFF"/>
                          </a:solidFill>
                          <a:sym typeface="Helvetica Neue"/>
                        </a:rPr>
                        <a:t>Bottom-driven</a:t>
                      </a:r>
                    </a:p>
                  </a:txBody>
                  <a:tcPr marL="50800" marR="50800" marT="50800" marB="50800" anchor="ctr" horzOverflow="overflow">
                    <a:lnR w="12700">
                      <a:solidFill>
                        <a:srgbClr val="D6D6D6"/>
                      </a:solidFill>
                      <a:miter lim="400000"/>
                    </a:lnR>
                    <a:lnB w="12700">
                      <a:solidFill>
                        <a:srgbClr val="D6D6D6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Q&amp;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20000">
                <a:solidFill>
                  <a:srgbClr val="000000"/>
                </a:solidFill>
              </a:defRPr>
            </a:pPr>
            <a:r>
              <a:t>Q</a:t>
            </a:r>
            <a:r>
              <a:rPr sz="15000"/>
              <a:t>&amp;</a:t>
            </a:r>
            <a:r>
              <a:t>A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Your Assign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dirty="0"/>
              <a:t>Your Assignment</a:t>
            </a:r>
            <a:r>
              <a:rPr lang="en-US" dirty="0"/>
              <a:t>s</a:t>
            </a:r>
            <a:endParaRPr dirty="0"/>
          </a:p>
        </p:txBody>
      </p:sp>
      <p:sp>
        <p:nvSpPr>
          <p:cNvPr id="293" name="Do a 3-Column Study on Acts 4:36-37; 9:26-27; 11:22-26.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2542500" cy="939164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571500" indent="-571500" defTabSz="742950">
              <a:spcBef>
                <a:spcPts val="5300"/>
              </a:spcBef>
              <a:defRPr sz="5760">
                <a:solidFill>
                  <a:srgbClr val="000000"/>
                </a:solidFill>
              </a:defRPr>
            </a:pPr>
            <a:r>
              <a:rPr lang="en-US" u="sng" dirty="0"/>
              <a:t>Homework: </a:t>
            </a:r>
            <a:r>
              <a:rPr dirty="0"/>
              <a:t>Do a 3-Column Study on Acts 4:36-37; 9:26-27; 11:22-26.</a:t>
            </a:r>
            <a:endParaRPr lang="en-US" dirty="0"/>
          </a:p>
          <a:p>
            <a:pPr marL="571500" indent="-571500" defTabSz="742950">
              <a:spcBef>
                <a:spcPts val="5300"/>
              </a:spcBef>
              <a:defRPr sz="5760">
                <a:solidFill>
                  <a:srgbClr val="000000"/>
                </a:solidFill>
              </a:defRPr>
            </a:pPr>
            <a:r>
              <a:rPr lang="en-US" u="sng" dirty="0"/>
              <a:t>Fieldwork: </a:t>
            </a:r>
            <a:r>
              <a:rPr lang="en-US" dirty="0"/>
              <a:t>Continue your daily Shema-lifestyle &amp; any DGs you have begun.</a:t>
            </a:r>
            <a:endParaRPr dirty="0"/>
          </a:p>
          <a:p>
            <a:pPr marL="571500" indent="-571500" defTabSz="742950">
              <a:spcBef>
                <a:spcPts val="5300"/>
              </a:spcBef>
              <a:defRPr sz="5760">
                <a:solidFill>
                  <a:srgbClr val="000000"/>
                </a:solidFill>
              </a:defRPr>
            </a:pPr>
            <a:r>
              <a:rPr u="sng" dirty="0" err="1"/>
              <a:t>Pray</a:t>
            </a:r>
            <a:r>
              <a:rPr lang="en-US" u="sng" dirty="0" err="1"/>
              <a:t>erwork</a:t>
            </a:r>
            <a:r>
              <a:rPr dirty="0"/>
              <a:t>. </a:t>
            </a:r>
            <a:r>
              <a:rPr lang="en-US" dirty="0"/>
              <a:t>Prayerfully w</a:t>
            </a:r>
            <a:r>
              <a:rPr dirty="0"/>
              <a:t>rite out your answers to these questions:</a:t>
            </a:r>
          </a:p>
          <a:p>
            <a:pPr marL="1714500" lvl="2" indent="-571500" defTabSz="742950">
              <a:spcBef>
                <a:spcPts val="5300"/>
              </a:spcBef>
              <a:defRPr sz="5760">
                <a:solidFill>
                  <a:srgbClr val="000000"/>
                </a:solidFill>
              </a:defRPr>
            </a:pPr>
            <a:r>
              <a:rPr dirty="0"/>
              <a:t>Who are you called to reach</a:t>
            </a:r>
            <a:r>
              <a:rPr lang="en-US" dirty="0"/>
              <a:t> now</a:t>
            </a:r>
            <a:r>
              <a:rPr dirty="0"/>
              <a:t>?</a:t>
            </a:r>
          </a:p>
          <a:p>
            <a:pPr marL="1714500" lvl="2" indent="-571500" defTabSz="742950">
              <a:spcBef>
                <a:spcPts val="5300"/>
              </a:spcBef>
              <a:defRPr sz="5760">
                <a:solidFill>
                  <a:srgbClr val="000000"/>
                </a:solidFill>
              </a:defRPr>
            </a:pPr>
            <a:r>
              <a:rPr dirty="0"/>
              <a:t>Who is </a:t>
            </a:r>
            <a:r>
              <a:rPr lang="en-US" dirty="0"/>
              <a:t>/ </a:t>
            </a:r>
            <a:r>
              <a:rPr dirty="0"/>
              <a:t>might be on your team for reaching them?</a:t>
            </a:r>
          </a:p>
          <a:p>
            <a:pPr marL="1714500" lvl="2" indent="-571500" defTabSz="742950">
              <a:spcBef>
                <a:spcPts val="5300"/>
              </a:spcBef>
              <a:defRPr sz="5760">
                <a:solidFill>
                  <a:srgbClr val="000000"/>
                </a:solidFill>
              </a:defRPr>
            </a:pPr>
            <a:r>
              <a:rPr dirty="0"/>
              <a:t>What is your plan for the next </a:t>
            </a:r>
            <a:r>
              <a:rPr lang="en-US" dirty="0"/>
              <a:t>7-days, </a:t>
            </a:r>
            <a:r>
              <a:rPr dirty="0"/>
              <a:t>3</a:t>
            </a:r>
            <a:r>
              <a:rPr lang="en-US" dirty="0"/>
              <a:t>0-days and 90-days? (Use sheet)</a:t>
            </a:r>
            <a:endParaRPr dirty="0"/>
          </a:p>
          <a:p>
            <a:pPr marL="1714500" lvl="2" indent="-571500" defTabSz="742950">
              <a:spcBef>
                <a:spcPts val="5300"/>
              </a:spcBef>
              <a:defRPr sz="5760">
                <a:solidFill>
                  <a:srgbClr val="000000"/>
                </a:solidFill>
              </a:defRPr>
            </a:pPr>
            <a:r>
              <a:rPr lang="en-US" dirty="0"/>
              <a:t>How will you maintain momentum in this new-old way of life?</a:t>
            </a:r>
            <a:endParaRPr dirty="0"/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45AA6-2CDD-417D-9AD3-080E352B2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FA4254-01B2-4903-96AD-02DBE93AFC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614" t="9259" r="14261" b="9259"/>
          <a:stretch/>
        </p:blipFill>
        <p:spPr>
          <a:xfrm>
            <a:off x="-1" y="0"/>
            <a:ext cx="24584891" cy="1434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834547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Q&amp;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>
              <a:defRPr sz="20000">
                <a:solidFill>
                  <a:srgbClr val="000000"/>
                </a:solidFill>
              </a:defRPr>
            </a:pPr>
            <a:r>
              <a:rPr lang="en-US" sz="12500" dirty="0"/>
              <a:t>Ideas for the Future</a:t>
            </a:r>
            <a:endParaRPr sz="125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B1A9C4-51A4-4AE7-A9A1-C8E1ADDD0C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want to continue to support you in your journey with DMM. Some ways: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Information about DMM resources on-line &amp; books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Meeting the people you’re training on-line (and someday in person)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Doing in-person meeting later this year (in Thailand? Or???)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Getting email updates from you so I can monitor your progress.</a:t>
            </a:r>
          </a:p>
          <a:p>
            <a:r>
              <a:rPr lang="en-US" dirty="0"/>
              <a:t>What do you think?</a:t>
            </a:r>
          </a:p>
        </p:txBody>
      </p:sp>
    </p:spTree>
    <p:extLst>
      <p:ext uri="{BB962C8B-B14F-4D97-AF65-F5344CB8AC3E}">
        <p14:creationId xmlns:p14="http://schemas.microsoft.com/office/powerpoint/2010/main" val="92883312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What is the first thing that comes to mind when you hear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660400">
              <a:defRPr sz="8960">
                <a:solidFill>
                  <a:srgbClr val="000000"/>
                </a:solidFill>
              </a:defRPr>
            </a:pPr>
            <a:r>
              <a:t>What is </a:t>
            </a:r>
            <a:r>
              <a:rPr u="sng"/>
              <a:t>the first thing</a:t>
            </a:r>
            <a:r>
              <a:t> that comes to mind when you hear </a:t>
            </a:r>
          </a:p>
          <a:p>
            <a:pPr defTabSz="660400">
              <a:defRPr sz="8960">
                <a:solidFill>
                  <a:srgbClr val="000000"/>
                </a:solidFill>
              </a:defRPr>
            </a:pPr>
            <a:r>
              <a:t>the word…?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hurch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24000">
                <a:solidFill>
                  <a:srgbClr val="000000"/>
                </a:solidFill>
              </a:defRPr>
            </a:lvl1pPr>
          </a:lstStyle>
          <a:p>
            <a:r>
              <a:t>Church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he Habits of Multiplying Disciple"/>
          <p:cNvSpPr txBox="1"/>
          <p:nvPr/>
        </p:nvSpPr>
        <p:spPr>
          <a:xfrm>
            <a:off x="-749025" y="364146"/>
            <a:ext cx="25882049" cy="1379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7800" b="0">
                <a:solidFill>
                  <a:srgbClr val="000000"/>
                </a:solidFill>
                <a:latin typeface="Futura Bold"/>
                <a:ea typeface="Futura Bold"/>
                <a:cs typeface="Futura Bold"/>
                <a:sym typeface="Futura Bold"/>
              </a:defRPr>
            </a:lvl1pPr>
          </a:lstStyle>
          <a:p>
            <a:r>
              <a:t>The Habits of Multiplying Disciple</a:t>
            </a:r>
          </a:p>
        </p:txBody>
      </p:sp>
      <p:pic>
        <p:nvPicPr>
          <p:cNvPr id="184" name="6PoDMM - Spiral.png" descr="6PoDMM - Spir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711200"/>
            <a:ext cx="13716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iconos-10.png" descr="iconos-1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6217" y="5578288"/>
            <a:ext cx="7535307" cy="39818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he Habits of Multiplying Disciple"/>
          <p:cNvSpPr txBox="1"/>
          <p:nvPr/>
        </p:nvSpPr>
        <p:spPr>
          <a:xfrm>
            <a:off x="-749025" y="364146"/>
            <a:ext cx="25882049" cy="1379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7800" b="0">
                <a:solidFill>
                  <a:srgbClr val="000000"/>
                </a:solidFill>
                <a:latin typeface="Futura Bold"/>
                <a:ea typeface="Futura Bold"/>
                <a:cs typeface="Futura Bold"/>
                <a:sym typeface="Futura Bold"/>
              </a:defRPr>
            </a:lvl1pPr>
          </a:lstStyle>
          <a:p>
            <a:r>
              <a:t>The Habits of Multiplying Disciple</a:t>
            </a:r>
          </a:p>
        </p:txBody>
      </p:sp>
      <p:pic>
        <p:nvPicPr>
          <p:cNvPr id="190" name="6PoDMM - Spiral.png" descr="6PoDMM - Spir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711200"/>
            <a:ext cx="13716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1" name="iconos-10.png" descr="iconos-1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6217" y="5578288"/>
            <a:ext cx="7535307" cy="3981824"/>
          </a:xfrm>
          <a:prstGeom prst="rect">
            <a:avLst/>
          </a:prstGeom>
          <a:ln w="12700">
            <a:miter lim="400000"/>
          </a:ln>
        </p:spPr>
      </p:pic>
      <p:pic>
        <p:nvPicPr>
          <p:cNvPr id="192" name="iconos-04.png" descr="iconos-0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70298" y="1702574"/>
            <a:ext cx="7871345" cy="41593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he Habits of Multiplying Disciple"/>
          <p:cNvSpPr txBox="1"/>
          <p:nvPr/>
        </p:nvSpPr>
        <p:spPr>
          <a:xfrm>
            <a:off x="-749025" y="364146"/>
            <a:ext cx="25882049" cy="1379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7800" b="0">
                <a:solidFill>
                  <a:srgbClr val="000000"/>
                </a:solidFill>
                <a:latin typeface="Futura Bold"/>
                <a:ea typeface="Futura Bold"/>
                <a:cs typeface="Futura Bold"/>
                <a:sym typeface="Futura Bold"/>
              </a:defRPr>
            </a:lvl1pPr>
          </a:lstStyle>
          <a:p>
            <a:r>
              <a:t>The Habits of Multiplying Disciple</a:t>
            </a:r>
          </a:p>
        </p:txBody>
      </p:sp>
      <p:pic>
        <p:nvPicPr>
          <p:cNvPr id="197" name="6PoDMM - Spiral.png" descr="6PoDMM - Spir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711200"/>
            <a:ext cx="13716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8" name="iconos-10.png" descr="iconos-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6217" y="5578288"/>
            <a:ext cx="7535307" cy="3981824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iconos-05.png" descr="iconos-0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05392" y="5768091"/>
            <a:ext cx="7654421" cy="40447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" name="iconos-04.png" descr="iconos-0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70298" y="1702574"/>
            <a:ext cx="7871345" cy="41593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he Habits of Multiplying Disciple"/>
          <p:cNvSpPr txBox="1"/>
          <p:nvPr/>
        </p:nvSpPr>
        <p:spPr>
          <a:xfrm>
            <a:off x="-749025" y="364146"/>
            <a:ext cx="25882049" cy="1379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7800" b="0">
                <a:solidFill>
                  <a:srgbClr val="000000"/>
                </a:solidFill>
                <a:latin typeface="Futura Bold"/>
                <a:ea typeface="Futura Bold"/>
                <a:cs typeface="Futura Bold"/>
                <a:sym typeface="Futura Bold"/>
              </a:defRPr>
            </a:lvl1pPr>
          </a:lstStyle>
          <a:p>
            <a:r>
              <a:t>The Habits of Multiplying Disciple</a:t>
            </a:r>
          </a:p>
        </p:txBody>
      </p:sp>
      <p:pic>
        <p:nvPicPr>
          <p:cNvPr id="203" name="6PoDMM - Spiral.png" descr="6PoDMM - Spir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711200"/>
            <a:ext cx="13716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iconos-10.png" descr="iconos-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6217" y="5578288"/>
            <a:ext cx="7535307" cy="3981824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" name="iconos-05.png" descr="iconos-0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05392" y="5775416"/>
            <a:ext cx="7654421" cy="40447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iconos-04.png" descr="iconos-0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70298" y="1702574"/>
            <a:ext cx="7871345" cy="4159394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iconos-06.png" descr="iconos-0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76870" y="9580995"/>
            <a:ext cx="8018144" cy="42369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he Habits of Multiplying Disciple"/>
          <p:cNvSpPr txBox="1"/>
          <p:nvPr/>
        </p:nvSpPr>
        <p:spPr>
          <a:xfrm>
            <a:off x="-749025" y="364146"/>
            <a:ext cx="25882049" cy="1379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7800" b="0">
                <a:solidFill>
                  <a:srgbClr val="000000"/>
                </a:solidFill>
                <a:latin typeface="Futura Bold"/>
                <a:ea typeface="Futura Bold"/>
                <a:cs typeface="Futura Bold"/>
                <a:sym typeface="Futura Bold"/>
              </a:defRPr>
            </a:lvl1pPr>
          </a:lstStyle>
          <a:p>
            <a:r>
              <a:t>The Habits of Multiplying Disciple</a:t>
            </a:r>
          </a:p>
        </p:txBody>
      </p:sp>
      <p:pic>
        <p:nvPicPr>
          <p:cNvPr id="210" name="6PoDMM - Spiral.png" descr="6PoDMM - Spir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711200"/>
            <a:ext cx="13716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1" name="iconos-10.png" descr="iconos-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6217" y="5578288"/>
            <a:ext cx="7535307" cy="398182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2" name="iconos-05.png" descr="iconos-0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05392" y="5775416"/>
            <a:ext cx="7654421" cy="40447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" name="iconos-04.png" descr="iconos-0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70298" y="1702574"/>
            <a:ext cx="7871345" cy="415939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iconos-06.png" descr="iconos-0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76870" y="9580995"/>
            <a:ext cx="8018144" cy="4236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4-Discover icon and term color.png" descr="4-Discover icon and term color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68895" y="9653922"/>
            <a:ext cx="7742127" cy="40911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814</Words>
  <Application>Microsoft Office PowerPoint</Application>
  <PresentationFormat>Custom</PresentationFormat>
  <Paragraphs>110</Paragraphs>
  <Slides>25</Slides>
  <Notes>13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Futura</vt:lpstr>
      <vt:lpstr>Futura Bold</vt:lpstr>
      <vt:lpstr>Helvetica Neue</vt:lpstr>
      <vt:lpstr>Helvetica Neue Light</vt:lpstr>
      <vt:lpstr>Helvetica Neue Medium</vt:lpstr>
      <vt:lpstr>Museo Slab 500</vt:lpstr>
      <vt:lpstr>Wingdings</vt:lpstr>
      <vt:lpstr>Black</vt:lpstr>
      <vt:lpstr>PowerPoint Presentation</vt:lpstr>
      <vt:lpstr>Review </vt:lpstr>
      <vt:lpstr>What is the first thing that comes to mind when you hear  the word…?</vt:lpstr>
      <vt:lpstr>Church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Disciple-Making Movement Journey</vt:lpstr>
      <vt:lpstr>Homework Discussion</vt:lpstr>
      <vt:lpstr>Characteristics &amp; Practices of a Church?  Based on Acts 2:41-47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Your Definition of Church?</vt:lpstr>
      <vt:lpstr>What are some contrasts?</vt:lpstr>
      <vt:lpstr>What are some contrasts?</vt:lpstr>
      <vt:lpstr>Q&amp;A</vt:lpstr>
      <vt:lpstr>Your Assignments</vt:lpstr>
      <vt:lpstr>PowerPoint Presentation</vt:lpstr>
      <vt:lpstr>Ideas for the Future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</dc:creator>
  <cp:lastModifiedBy>david heidenreich</cp:lastModifiedBy>
  <cp:revision>11</cp:revision>
  <dcterms:created xsi:type="dcterms:W3CDTF">2020-11-03T16:24:37Z</dcterms:created>
  <dcterms:modified xsi:type="dcterms:W3CDTF">2021-04-29T04:29:24Z</dcterms:modified>
</cp:coreProperties>
</file>